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hWYYXYciQmleSWYBheXdbRGec+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SUGESTÃO DE ATIVIDADE: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Suponha que você tenha um branch chamado feature_branch com o seguinte histórico de commits: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markdown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code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Commit 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Commit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Commit 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Commit 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você deseja reorganizar e limpar o histórico de commits, fundindo os commits B e C em um único commit e renomeando o commit D. Siga estes passos: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Certifique-se de estar no branch que deseja reorganizar: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code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feature_branch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Inicie o rebase interativo: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code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rebase -i HEAD~4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número após o til (~) deve ser o número de commits que você deseja incluir no rebase. No exemplo, estamos reorganizando os últimos 4 commits.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Será aberto um editor interativo, semelhante a: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code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A Mensagem do Commit 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B Mensagem do Commit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C Mensagem do Commit 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D Mensagem do Commit 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Reorganize e limpe o histórico de commits: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Mude a palavra pick para squash (ou simplesmente s) para os commits que você deseja mesclar.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Mantenha pick para o commit que você deseja manter como está.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code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A Mensagem do Commit 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squash B Mensagem do Commit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squash C Mensagem do Commit 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D Mensagem do Commit 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Salve e feche o editor.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Será aberto outro editor para que você possa editar a mensagem do commit resultante.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code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Esse editor mostrará as mensagens de commit combinadas de B e 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Edite a mensagem do commit resultante conforme necessário e salve.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rebase será concluído e o histórico de commits será reorganizado.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Lembre-se de que rebase altera a história do commit, portanto, use-o com cuidado, especialmente se você já compartilhou o branch com outras pessoas.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 sobre a Resposta:</a:t>
            </a:r>
            <a:r>
              <a:rPr lang="pt-BR"/>
              <a:t> git cherry-pick é útil para aplicar mudanças de um commit específico de outra branch ao branch atual, sem mesclar toda a branch.</a:t>
            </a:r>
            <a:endParaRPr/>
          </a:p>
        </p:txBody>
      </p:sp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23180d83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2b23180d83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3180d83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2b23180d83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1.gif"/><Relationship Id="rId5" Type="http://schemas.openxmlformats.org/officeDocument/2006/relationships/image" Target="../media/image13.png"/><Relationship Id="rId6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5.gif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26.png"/><Relationship Id="rId7" Type="http://schemas.openxmlformats.org/officeDocument/2006/relationships/image" Target="../media/image44.png"/><Relationship Id="rId8" Type="http://schemas.openxmlformats.org/officeDocument/2006/relationships/hyperlink" Target="https://cursos.alura.com.br/course/git-github-compartilhando-colaborando-projetos" TargetMode="Externa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9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41.gif"/><Relationship Id="rId7" Type="http://schemas.openxmlformats.org/officeDocument/2006/relationships/image" Target="../media/image37.png"/><Relationship Id="rId8" Type="http://schemas.openxmlformats.org/officeDocument/2006/relationships/hyperlink" Target="https://cursos.alura.com.br/course/git-github-compartilhando-colaborando-projetos/task/13932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9" Type="http://schemas.openxmlformats.org/officeDocument/2006/relationships/image" Target="../media/image35.png"/><Relationship Id="rId5" Type="http://schemas.openxmlformats.org/officeDocument/2006/relationships/image" Target="../media/image2.png"/><Relationship Id="rId6" Type="http://schemas.openxmlformats.org/officeDocument/2006/relationships/image" Target="../media/image41.gif"/><Relationship Id="rId7" Type="http://schemas.openxmlformats.org/officeDocument/2006/relationships/image" Target="../media/image37.png"/><Relationship Id="rId8" Type="http://schemas.openxmlformats.org/officeDocument/2006/relationships/hyperlink" Target="https://cursos.alura.com.br/course/git-github-compartilhando-colaborando-projetos/task/139323" TargetMode="Externa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9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image" Target="../media/image41.gif"/><Relationship Id="rId7" Type="http://schemas.openxmlformats.org/officeDocument/2006/relationships/image" Target="../media/image37.png"/><Relationship Id="rId8" Type="http://schemas.openxmlformats.org/officeDocument/2006/relationships/hyperlink" Target="https://cursos.alura.com.br/course/git-github-compartilhando-colaborando-projetos/task/139324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7.gif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BACK END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i="0" sz="2000" u="none" cap="none" strike="noStrike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Mais recursos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05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3" name="Google Shape;17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3295475" y="1537125"/>
            <a:ext cx="5383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Hooks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são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podem ser configurados para serem executados automaticamente em certos eventos do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como antes de um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push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Eles são usados para </a:t>
            </a:r>
            <a:r>
              <a:rPr b="0" i="0" lang="pt-BR" sz="2400" u="none" cap="none" strike="noStrike">
                <a:solidFill>
                  <a:schemeClr val="dk1"/>
                </a:solidFill>
                <a:highlight>
                  <a:srgbClr val="8C9BD5"/>
                </a:highlight>
                <a:latin typeface="Calibri"/>
                <a:ea typeface="Calibri"/>
                <a:cs typeface="Calibri"/>
                <a:sym typeface="Calibri"/>
              </a:rPr>
              <a:t>automatizar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tarefas, como </a:t>
            </a:r>
            <a:r>
              <a:rPr b="0" i="0" lang="pt-BR" sz="2400" u="none" cap="none" strike="noStrike">
                <a:solidFill>
                  <a:schemeClr val="dk1"/>
                </a:solidFill>
                <a:highlight>
                  <a:srgbClr val="8C9BD5"/>
                </a:highlight>
                <a:latin typeface="Calibri"/>
                <a:ea typeface="Calibri"/>
                <a:cs typeface="Calibri"/>
                <a:sym typeface="Calibri"/>
              </a:rPr>
              <a:t>checagens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código ou testes automáticos, garantindo a qualidade do código antes da integração.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0"/>
          <p:cNvPicPr preferRelativeResize="0"/>
          <p:nvPr/>
        </p:nvPicPr>
        <p:blipFill rotWithShape="1">
          <a:blip r:embed="rId6">
            <a:alphaModFix/>
          </a:blip>
          <a:srcRect b="0" l="7706" r="2259" t="2808"/>
          <a:stretch/>
        </p:blipFill>
        <p:spPr>
          <a:xfrm rot="5400000">
            <a:off x="-394488" y="634889"/>
            <a:ext cx="4216402" cy="320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3527425" y="130600"/>
            <a:ext cx="757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Git Hooks: 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Automação no Git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3" name="Google Shape;1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 txBox="1"/>
          <p:nvPr/>
        </p:nvSpPr>
        <p:spPr>
          <a:xfrm>
            <a:off x="204474" y="150645"/>
            <a:ext cx="817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Git Bisect: Encontrando Bugs Rapidamente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515700" y="1409650"/>
            <a:ext cx="53970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bisect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ajuda a </a:t>
            </a:r>
            <a:r>
              <a:rPr b="0" i="0" lang="pt-BR" sz="2600" u="none" cap="none" strike="noStrike">
                <a:solidFill>
                  <a:schemeClr val="dk1"/>
                </a:solidFill>
                <a:highlight>
                  <a:srgbClr val="F4CCCC"/>
                </a:highlight>
                <a:latin typeface="Calibri"/>
                <a:ea typeface="Calibri"/>
                <a:cs typeface="Calibri"/>
                <a:sym typeface="Calibri"/>
              </a:rPr>
              <a:t>identificar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rapidamente o </a:t>
            </a:r>
            <a:r>
              <a:rPr b="0" i="1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introduziu um erro. O desenvolvedor marca um </a:t>
            </a:r>
            <a:r>
              <a:rPr b="0" i="1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bom e um ruim, e 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usa busca binária para encontrar o </a:t>
            </a:r>
            <a:r>
              <a:rPr b="0" i="1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problemático, economizando tempo na detecção de </a:t>
            </a:r>
            <a:r>
              <a:rPr b="0" i="1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bugs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projetos grandes.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4">
            <a:alphaModFix/>
          </a:blip>
          <a:srcRect b="17648" l="0" r="0" t="0"/>
          <a:stretch/>
        </p:blipFill>
        <p:spPr>
          <a:xfrm rot="-5400000">
            <a:off x="5051900" y="1371775"/>
            <a:ext cx="4951075" cy="240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7" name="Google Shape;1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188" name="Google Shape;18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4" name="Google Shape;1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5" name="Google Shape;1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7" name="Google Shape;19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 txBox="1"/>
          <p:nvPr/>
        </p:nvSpPr>
        <p:spPr>
          <a:xfrm>
            <a:off x="190050" y="189495"/>
            <a:ext cx="788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Submódulos e Subtrees: Gerenciando Projetos Dentro de Projetos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259975" y="1575488"/>
            <a:ext cx="51789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Submódulos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subtrees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são utilizados para </a:t>
            </a:r>
            <a:r>
              <a:rPr b="0" i="0" lang="pt-BR" sz="2500" u="none" cap="none" strike="noStrike">
                <a:solidFill>
                  <a:schemeClr val="dk1"/>
                </a:solidFill>
                <a:highlight>
                  <a:srgbClr val="FCE5CD"/>
                </a:highlight>
                <a:latin typeface="Calibri"/>
                <a:ea typeface="Calibri"/>
                <a:cs typeface="Calibri"/>
                <a:sym typeface="Calibri"/>
              </a:rPr>
              <a:t>incluir e gerenciar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projeto separado dentro de outro projeto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Eles são ideais para trabalhar com </a:t>
            </a:r>
            <a:r>
              <a:rPr b="0" i="0" lang="pt-BR" sz="2500" u="none" cap="none" strike="noStrike">
                <a:solidFill>
                  <a:schemeClr val="dk1"/>
                </a:solidFill>
                <a:highlight>
                  <a:srgbClr val="CFE2F3"/>
                </a:highlight>
                <a:latin typeface="Calibri"/>
                <a:ea typeface="Calibri"/>
                <a:cs typeface="Calibri"/>
                <a:sym typeface="Calibri"/>
              </a:rPr>
              <a:t>bibliotecas externas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0" i="0" lang="pt-BR" sz="2500" u="none" cap="none" strike="noStrike">
                <a:solidFill>
                  <a:schemeClr val="dk1"/>
                </a:solidFill>
                <a:highlight>
                  <a:srgbClr val="D9EAD3"/>
                </a:highlight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compartilhados, mantendo-os </a:t>
            </a:r>
            <a:r>
              <a:rPr b="0" i="0" lang="pt-BR" sz="2500" u="none" cap="none" strike="noStrike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atualizados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0" i="0" lang="pt-BR" sz="2500" u="none" cap="none" strike="noStrike">
                <a:solidFill>
                  <a:schemeClr val="dk1"/>
                </a:solidFill>
                <a:highlight>
                  <a:srgbClr val="EAD1DC"/>
                </a:highlight>
                <a:latin typeface="Calibri"/>
                <a:ea typeface="Calibri"/>
                <a:cs typeface="Calibri"/>
                <a:sym typeface="Calibri"/>
              </a:rPr>
              <a:t>sincronizados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4525" y="1390100"/>
            <a:ext cx="2913975" cy="2913975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00000" dist="1428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6" name="Google Shape;2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7" name="Google Shape;20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09" name="Google Shape;20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 txBox="1"/>
          <p:nvPr/>
        </p:nvSpPr>
        <p:spPr>
          <a:xfrm>
            <a:off x="190049" y="143045"/>
            <a:ext cx="841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Reflog: Rastreando Mudanças 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no Repositório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 txBox="1"/>
          <p:nvPr/>
        </p:nvSpPr>
        <p:spPr>
          <a:xfrm>
            <a:off x="536100" y="3091400"/>
            <a:ext cx="59049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essencial para recuperar commits perdidos após operações complexas, como rebase ou reset, fornecendo uma rede de segurança para recuperação de dados.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2343174">
            <a:off x="5944366" y="394276"/>
            <a:ext cx="3065543" cy="30655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3" name="Google Shape;213;p13"/>
          <p:cNvSpPr txBox="1"/>
          <p:nvPr/>
        </p:nvSpPr>
        <p:spPr>
          <a:xfrm>
            <a:off x="190050" y="1429100"/>
            <a:ext cx="5388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reflog exibe um registro de todas as mudanças no HEAD do repositório, mesmo aquelas que não estão mais em nenhum branch. 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0" name="Google Shape;2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2" name="Google Shape;22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259974" y="306220"/>
            <a:ext cx="8274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Sugestão de exemplo para o professor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259975" y="1168493"/>
            <a:ext cx="43119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Demonstração prática de como usar </a:t>
            </a: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rebase para </a:t>
            </a: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reorganiza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e </a:t>
            </a: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limpar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histórico de commits de um </a:t>
            </a:r>
            <a:r>
              <a:rPr b="0" i="1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4325" y="1358300"/>
            <a:ext cx="32194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1" name="Google Shape;2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2" name="Google Shape;2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4" name="Google Shape;23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/>
        </p:nvSpPr>
        <p:spPr>
          <a:xfrm>
            <a:off x="259975" y="3062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554875" y="1032475"/>
            <a:ext cx="82263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comando é usado para aplicar mudanças de um </a:t>
            </a:r>
            <a:r>
              <a:rPr b="1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específico de outr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merge</a:t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rebase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cherry-pick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bisect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8175" y="1687675"/>
            <a:ext cx="2767474" cy="24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74349" y="4277401"/>
            <a:ext cx="1130943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4572000" y="4546150"/>
            <a:ext cx="693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5" name="Google Shape;2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6" name="Google Shape;2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8" name="Google Shape;24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259975" y="306225"/>
            <a:ext cx="780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7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certa</a:t>
            </a:r>
            <a:endParaRPr b="0" i="0" sz="37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259975" y="1419250"/>
            <a:ext cx="82158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git cherry-pick</a:t>
            </a:r>
            <a:endParaRPr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501" y="704750"/>
            <a:ext cx="3411675" cy="353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7" name="Google Shape;2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8" name="Google Shape;25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0" name="Google Shape;26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259975" y="3062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 txBox="1"/>
          <p:nvPr/>
        </p:nvSpPr>
        <p:spPr>
          <a:xfrm>
            <a:off x="259975" y="1008450"/>
            <a:ext cx="48528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recursos avançados do 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Git,</a:t>
            </a: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proporcionam um 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controle</a:t>
            </a: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mais fino e eficiente sobre projetos complexos, facilitando a gestão de mudanças e colaboração.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17"/>
          <p:cNvPicPr preferRelativeResize="0"/>
          <p:nvPr/>
        </p:nvPicPr>
        <p:blipFill rotWithShape="1">
          <a:blip r:embed="rId6">
            <a:alphaModFix/>
          </a:blip>
          <a:srcRect b="0" l="0" r="32359" t="0"/>
          <a:stretch/>
        </p:blipFill>
        <p:spPr>
          <a:xfrm>
            <a:off x="5485026" y="929675"/>
            <a:ext cx="2896851" cy="28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23180d835_0_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9" name="Google Shape;269;g2b23180d835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0" name="Google Shape;270;g2b23180d835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b23180d835_0_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2" name="Google Shape;272;g2b23180d835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b23180d835_0_26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b23180d835_0_26"/>
          <p:cNvSpPr txBox="1"/>
          <p:nvPr/>
        </p:nvSpPr>
        <p:spPr>
          <a:xfrm>
            <a:off x="263696" y="578562"/>
            <a:ext cx="83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b23180d835_0_26"/>
          <p:cNvSpPr txBox="1"/>
          <p:nvPr/>
        </p:nvSpPr>
        <p:spPr>
          <a:xfrm>
            <a:off x="356937" y="3554810"/>
            <a:ext cx="828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b23180d835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099" y="1249554"/>
            <a:ext cx="4242648" cy="162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b23180d835_0_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1168" y="1024102"/>
            <a:ext cx="2015115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b23180d835_0_26"/>
          <p:cNvSpPr txBox="1"/>
          <p:nvPr/>
        </p:nvSpPr>
        <p:spPr>
          <a:xfrm>
            <a:off x="356937" y="3187294"/>
            <a:ext cx="852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https://cursos.alura.com.br/course/git-github-compartilhando-colaborando-projetos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4" name="Google Shape;2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5" name="Google Shape;2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7" name="Google Shape;28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Readme do repositório</a:t>
            </a:r>
            <a:endParaRPr/>
          </a:p>
        </p:txBody>
      </p:sp>
      <p:sp>
        <p:nvSpPr>
          <p:cNvPr id="289" name="Google Shape;289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90" name="Google Shape;29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2487625" y="3289050"/>
            <a:ext cx="501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https://cursos.alura.com.br/course/git-github-compartilhando-colaborando-projetos/task/139322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3" name="Google Shape;293;p19"/>
          <p:cNvSpPr txBox="1"/>
          <p:nvPr/>
        </p:nvSpPr>
        <p:spPr>
          <a:xfrm>
            <a:off x="2385438" y="1341097"/>
            <a:ext cx="511387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README de um repositório Git é um documento essencial que descreve o projeto. Deve incluir título, descrição breve, instruções de instalação e uso, informações sobre como contribuir, licença e detalhes de contato do autor ou equipe responsável.</a:t>
            </a:r>
            <a:endParaRPr/>
          </a:p>
        </p:txBody>
      </p:sp>
      <p:sp>
        <p:nvSpPr>
          <p:cNvPr id="294" name="Google Shape;294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5372" y="732987"/>
            <a:ext cx="1172164" cy="117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3090" y="1148714"/>
            <a:ext cx="1925194" cy="308031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/>
          <p:nvPr/>
        </p:nvSpPr>
        <p:spPr>
          <a:xfrm>
            <a:off x="354317" y="1425605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9"/>
          <p:cNvSpPr/>
          <p:nvPr/>
        </p:nvSpPr>
        <p:spPr>
          <a:xfrm>
            <a:off x="351183" y="2231333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4" name="Google Shape;3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5" name="Google Shape;30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7" name="Google Shape;30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Ignorando arquivos no repositório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10" name="Google Shape;31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0"/>
          <p:cNvSpPr txBox="1"/>
          <p:nvPr/>
        </p:nvSpPr>
        <p:spPr>
          <a:xfrm>
            <a:off x="2385450" y="3643000"/>
            <a:ext cx="511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https://cursos.alura.com.br/course/git-github-compartilhando-colaborando-projetos/task/139323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3" name="Google Shape;313;p20"/>
          <p:cNvSpPr txBox="1"/>
          <p:nvPr/>
        </p:nvSpPr>
        <p:spPr>
          <a:xfrm>
            <a:off x="2385438" y="1341097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ignorar arquivos em um repositório Git, crie um arquivo .gitignore na raiz do projeto. Dentro dele, liste os padrões de arquivos e diretórios a serem ignorados, como *.log para arquivos de log ou node_modules/ para diretórios de módulos do Node.js. Isso previne que esses arquivos sejam rastreados pelo Git.</a:t>
            </a:r>
            <a:endParaRPr/>
          </a:p>
        </p:txBody>
      </p:sp>
      <p:sp>
        <p:nvSpPr>
          <p:cNvPr id="314" name="Google Shape;314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30640" y="732987"/>
            <a:ext cx="1141628" cy="117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3090" y="1148714"/>
            <a:ext cx="1925194" cy="308031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0"/>
          <p:cNvSpPr/>
          <p:nvPr/>
        </p:nvSpPr>
        <p:spPr>
          <a:xfrm>
            <a:off x="354317" y="1425605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351183" y="3616787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4" name="Google Shape;3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5" name="Google Shape;3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7" name="Google Shape;32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Compartilhando códigos com Gist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30" name="Google Shape;33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/>
          <p:nvPr/>
        </p:nvSpPr>
        <p:spPr>
          <a:xfrm>
            <a:off x="2385450" y="3673875"/>
            <a:ext cx="507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https://cursos.alura.com.br/course/git-github-compartilhando-colaborando-projetos/task/139324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2385438" y="1341097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Gist, uma funcionalidade do GitHub, permite compartilhar trechos de código ou notas. Crie um Gist acessando gist.github.com, escreva ou cole seu código, dê um título e descrição, e escolha entre torná-lo público ou privado. Compartilhe o link gerado para permitir que outros vejam ou contribuam.</a:t>
            </a:r>
            <a:endParaRPr/>
          </a:p>
        </p:txBody>
      </p:sp>
      <p:sp>
        <p:nvSpPr>
          <p:cNvPr id="334" name="Google Shape;334;p21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30640" y="758271"/>
            <a:ext cx="1141628" cy="112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3090" y="1148714"/>
            <a:ext cx="1925194" cy="308031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1"/>
          <p:cNvSpPr/>
          <p:nvPr/>
        </p:nvSpPr>
        <p:spPr>
          <a:xfrm>
            <a:off x="354317" y="1425605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351183" y="3935440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4" name="Google Shape;3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5" name="Google Shape;3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47" name="Google Shape;34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/>
          <p:nvPr/>
        </p:nvSpPr>
        <p:spPr>
          <a:xfrm>
            <a:off x="259975" y="3062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2"/>
          <p:cNvSpPr txBox="1"/>
          <p:nvPr/>
        </p:nvSpPr>
        <p:spPr>
          <a:xfrm>
            <a:off x="3305516" y="2214818"/>
            <a:ext cx="53463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aprofundaremos o nosso conhecimento em linguagens de programação com os tipos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Primitivos na programação back-end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2"/>
          <p:cNvSpPr txBox="1"/>
          <p:nvPr/>
        </p:nvSpPr>
        <p:spPr>
          <a:xfrm>
            <a:off x="386375" y="1207375"/>
            <a:ext cx="83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Exploramos recursos avançados do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/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6">
            <a:alphaModFix/>
          </a:blip>
          <a:srcRect b="24022" l="6495" r="6084" t="26211"/>
          <a:stretch/>
        </p:blipFill>
        <p:spPr>
          <a:xfrm>
            <a:off x="700275" y="2414150"/>
            <a:ext cx="2645424" cy="15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7" name="Google Shape;3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8" name="Google Shape;3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0" name="Google Shape;36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454278" y="445492"/>
            <a:ext cx="8235444" cy="4252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QUEIRÓS, Ricardo; PORTELA, Felipe. Desenvolvimento Avançado para Web: Do Front-end Ao Back-end. São Paulo: Editora FCA, 2020.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QUEIRÓS,Ricardo; PORTELA, Felipe. Introdução ao Desenvolvimento Moderno Para a Web. Do Front-End ao Back-End. Uma Visão Global! FCA; 1ª edição (6 novembro 2018)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MORAES, W. B. Construindo aplicações com NodeJS. São Paulo: Novatec, 2018.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DALL’OGLIO, P. PHP Programando com orientação a objetos. São Paulo: Novatec, 2018.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POWERS, S. Aprendendo node: usando javascript no servidor. São Paulo: Novatec, 2017.</a:t>
            </a:r>
            <a:endParaRPr/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Adobe Dreamweaver; Adobe XD; Java Netbeans; PhpStorm; WebStorm; Java; Visual Studio Code; PHP; Node.js; Xampp; Ccharp; POO.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8" name="Google Shape;3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9" name="Google Shape;3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1" name="Google Shape;37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9" name="Google Shape;3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80" name="Google Shape;38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82" name="Google Shape;38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83" name="Google Shape;38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84" name="Google Shape;384;p25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90" name="Google Shape;3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91" name="Google Shape;3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93" name="Google Shape;39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26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30547" y="1109243"/>
            <a:ext cx="580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Explorar recursos avançados do Git, ampliando as habilidades de controle de versões para uma gestão de projetos mais eficiente e sofisticada.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6825" y="986300"/>
            <a:ext cx="2054000" cy="20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 rot="-5400000">
            <a:off x="25975" y="2059575"/>
            <a:ext cx="14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/>
              <a:t>https://cdn.iconscout.com/icon/free/png-256/free-git-3771149-3147710.png?f=webp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3" name="Google Shape;9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5" name="Google Shape;9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2270464" y="995789"/>
            <a:ext cx="65052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99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899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"Pro Git" por Scott Chacon e Ben Straub - Para um entendimento aprofundado do Git.</a:t>
            </a:r>
            <a:endParaRPr/>
          </a:p>
          <a:p>
            <a:pPr indent="0" lvl="0" marL="899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"Advanced Git: Tools and Techniques for Mastering Version Control" - Explorando recursos avançados.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052231"/>
            <a:ext cx="2041864" cy="204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70475" y="3321375"/>
            <a:ext cx="914025" cy="91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/>
          <p:nvPr/>
        </p:nvSpPr>
        <p:spPr>
          <a:xfrm>
            <a:off x="236675" y="1894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304202" y="1065725"/>
            <a:ext cx="47547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aula anterior, aprendemos a reverter e recuperar versões de código usando o 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uma habilidade crucial no gerenciamento de mudanças e na correção de erros.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625" y="1174500"/>
            <a:ext cx="3436875" cy="29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23180d835_0_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g2b23180d835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g2b23180d835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b23180d835_0_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0" name="Google Shape;120;g2b23180d835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b23180d835_0_10"/>
          <p:cNvSpPr txBox="1"/>
          <p:nvPr/>
        </p:nvSpPr>
        <p:spPr>
          <a:xfrm>
            <a:off x="226600" y="18950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b23180d835_0_10"/>
          <p:cNvSpPr txBox="1"/>
          <p:nvPr/>
        </p:nvSpPr>
        <p:spPr>
          <a:xfrm>
            <a:off x="444125" y="2956625"/>
            <a:ext cx="62922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os recursos avançados do Git podem ajudá-la a gerenciar melhor seu projeto?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b23180d835_0_10"/>
          <p:cNvSpPr txBox="1"/>
          <p:nvPr/>
        </p:nvSpPr>
        <p:spPr>
          <a:xfrm>
            <a:off x="3131300" y="1134788"/>
            <a:ext cx="585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Mariana, precisa gerenciar um projeto complexo com múltiplas funcionalidades em desenvolvimento…</a:t>
            </a:r>
            <a:endParaRPr sz="2000"/>
          </a:p>
        </p:txBody>
      </p:sp>
      <p:pic>
        <p:nvPicPr>
          <p:cNvPr id="124" name="Google Shape;124;g2b23180d835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25" y="971225"/>
            <a:ext cx="2757075" cy="18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b23180d835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8776" y="2641779"/>
            <a:ext cx="3345425" cy="223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b23180d835_0_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544" y="3969245"/>
            <a:ext cx="957275" cy="86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b23180d835_0_10"/>
          <p:cNvSpPr txBox="1"/>
          <p:nvPr/>
        </p:nvSpPr>
        <p:spPr>
          <a:xfrm>
            <a:off x="1831125" y="4059200"/>
            <a:ext cx="477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Realizem a atividade em duplas e socializem no final!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6" name="Google Shape;1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236650" y="1894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5951550" y="836000"/>
            <a:ext cx="28815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Essas ferramentas ajudarão a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gerenciar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eficientemente o desenvolvimento paralelo de múltiplas funcionalidades, mantendo a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organização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integridade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projeto.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0371" y="1091413"/>
            <a:ext cx="3008500" cy="33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 txBox="1"/>
          <p:nvPr/>
        </p:nvSpPr>
        <p:spPr>
          <a:xfrm>
            <a:off x="303025" y="836000"/>
            <a:ext cx="3000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Mariana pode utilizar recursos como </a:t>
            </a:r>
            <a:r>
              <a:rPr b="1" i="1"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cherry-picking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mudanças específicas, </a:t>
            </a:r>
            <a:r>
              <a:rPr b="1" i="1"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rebasing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manter um histórico limpo, e </a:t>
            </a:r>
            <a:r>
              <a:rPr b="1" i="1"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bisect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localizar </a:t>
            </a:r>
            <a:r>
              <a:rPr b="1" i="1"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bugs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rapidamente.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7" name="Google Shape;1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9" name="Google Shape;1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259975" y="189495"/>
            <a:ext cx="8288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Cherry-pick: Selecionando 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Commits Específicos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4141225" y="1262525"/>
            <a:ext cx="45879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cherry-pick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[commit ID]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escolher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commits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específicos de outras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branches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aplicá-los à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atual. Ideal para situações onde apenas algumas mudanças de outra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são necessárias, evitando a fusão completa de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branches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mantendo a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linearidade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histórico.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6">
            <a:alphaModFix/>
          </a:blip>
          <a:srcRect b="15988" l="9739" r="10496" t="15974"/>
          <a:stretch/>
        </p:blipFill>
        <p:spPr>
          <a:xfrm>
            <a:off x="109800" y="1390100"/>
            <a:ext cx="3945950" cy="32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1" name="Google Shape;1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 txBox="1"/>
          <p:nvPr/>
        </p:nvSpPr>
        <p:spPr>
          <a:xfrm>
            <a:off x="182274" y="162920"/>
            <a:ext cx="823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Rebasing: Reorganizando o 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Histórico de Commits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273062" y="1459883"/>
            <a:ext cx="57078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rebase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 ferramenta poderosa para </a:t>
            </a:r>
            <a:r>
              <a:rPr b="0" i="0" lang="pt-BR" sz="2800" u="none" cap="none" strike="noStrike">
                <a:solidFill>
                  <a:schemeClr val="dk1"/>
                </a:solidFill>
                <a:highlight>
                  <a:srgbClr val="F78071"/>
                </a:highlight>
                <a:latin typeface="Calibri"/>
                <a:ea typeface="Calibri"/>
                <a:cs typeface="Calibri"/>
                <a:sym typeface="Calibri"/>
              </a:rPr>
              <a:t>alterar a base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b="0" i="1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pt-BR" sz="2800" u="none" cap="none" strike="noStrike">
                <a:solidFill>
                  <a:schemeClr val="dk1"/>
                </a:solidFill>
                <a:highlight>
                  <a:srgbClr val="F78071"/>
                </a:highlight>
                <a:latin typeface="Calibri"/>
                <a:ea typeface="Calibri"/>
                <a:cs typeface="Calibri"/>
                <a:sym typeface="Calibri"/>
              </a:rPr>
              <a:t>reorganizando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0" i="0" lang="pt-BR" sz="2800" u="none" cap="none" strike="noStrike">
                <a:solidFill>
                  <a:schemeClr val="dk1"/>
                </a:solidFill>
                <a:highlight>
                  <a:srgbClr val="F78071"/>
                </a:highlight>
                <a:latin typeface="Calibri"/>
                <a:ea typeface="Calibri"/>
                <a:cs typeface="Calibri"/>
                <a:sym typeface="Calibri"/>
              </a:rPr>
              <a:t>editando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histórico de commits. Isso é útil para limpar o histórico antes de integrar </a:t>
            </a:r>
            <a:r>
              <a:rPr b="0" i="1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branches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permitindo um projeto mais limpo e compreensível.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5350" y="1404375"/>
            <a:ext cx="2810076" cy="281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